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60" r:id="rId3"/>
    <p:sldId id="261" r:id="rId4"/>
    <p:sldId id="266" r:id="rId5"/>
    <p:sldId id="265" r:id="rId6"/>
    <p:sldId id="263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piday.org/find-birthday-in-pi/?qday=2&amp;qmonth=3&amp;qyear=2009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piday.org/find-birthday-in-pi/?qday=2&amp;qmonth=3&amp;qyear=2009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 custT="1"/>
      <dgm:spPr/>
      <dgm:t>
        <a:bodyPr/>
        <a:lstStyle/>
        <a:p>
          <a:r>
            <a:rPr lang="ro-RO" sz="2000" u="sng" dirty="0">
              <a:latin typeface="Times New Roman" panose="02020603050405020304" pitchFamily="18" charset="0"/>
              <a:cs typeface="Times New Roman" panose="02020603050405020304" pitchFamily="18" charset="0"/>
            </a:rPr>
            <a:t>Albert Einstein</a:t>
          </a:r>
        </a:p>
        <a:p>
          <a:r>
            <a:rPr lang="it-IT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La 14 martie 1879 se naste Albert Einstein, laureat al Premiului Nobel pentru Fizica (1921), una dintre cele mai stralucite minti ale umanitatii.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 custT="1"/>
      <dgm:spPr/>
      <dgm:t>
        <a:bodyPr/>
        <a:lstStyle/>
        <a:p>
          <a:r>
            <a:rPr lang="ro-RO" sz="2000" u="sng" dirty="0">
              <a:latin typeface="Times New Roman" panose="02020603050405020304" pitchFamily="18" charset="0"/>
              <a:cs typeface="Times New Roman" panose="02020603050405020304" pitchFamily="18" charset="0"/>
            </a:rPr>
            <a:t>Babilonienii</a:t>
          </a:r>
        </a:p>
        <a:p>
          <a:r>
            <a:rPr lang="ro-RO" sz="1800" b="0" i="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Primii care au incercat sa calculeze numarul pi au fost babilonienii.</a:t>
          </a:r>
          <a:endParaRPr lang="ro-RO" sz="1800" b="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 custT="1"/>
      <dgm:spPr/>
      <dgm:t>
        <a:bodyPr/>
        <a:lstStyle/>
        <a:p>
          <a:r>
            <a:rPr lang="ro-RO" sz="2000" u="sng" dirty="0">
              <a:latin typeface="Times New Roman" panose="02020603050405020304" pitchFamily="18" charset="0"/>
              <a:cs typeface="Times New Roman" panose="02020603050405020304" pitchFamily="18" charset="0"/>
            </a:rPr>
            <a:t>Ziua ta</a:t>
          </a:r>
        </a:p>
        <a:p>
          <a:r>
            <a:rPr lang="ro-RO" sz="2000" u="sng" dirty="0">
              <a:latin typeface="Times New Roman" panose="02020603050405020304" pitchFamily="18" charset="0"/>
              <a:cs typeface="Times New Roman" panose="02020603050405020304" pitchFamily="18" charset="0"/>
            </a:rPr>
            <a:t>Z</a:t>
          </a:r>
          <a:r>
            <a:rPr lang="ro-RO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iua ta de naștere se regăsește printre zecimalele numărului pi.</a:t>
          </a:r>
        </a:p>
        <a:p>
          <a:r>
            <a:rPr lang="ro-RO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Poți accesa link-ul de mai jos pentru a afla unde este plasată ziua ta de naștere în zecimalele numărului pi</a:t>
          </a:r>
          <a:r>
            <a:rPr lang="ro-RO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05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https://www.piday.org/find-birthday-in-pi/?qday=2&amp;qmonth=3&amp;qyear=2009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 custT="1"/>
      <dgm:spPr/>
      <dgm:t>
        <a:bodyPr/>
        <a:lstStyle/>
        <a:p>
          <a:pPr algn="ctr"/>
          <a:r>
            <a:rPr lang="ro-RO" sz="2000" u="sng" dirty="0">
              <a:latin typeface="Times New Roman" panose="02020603050405020304" pitchFamily="18" charset="0"/>
              <a:cs typeface="Times New Roman" panose="02020603050405020304" pitchFamily="18" charset="0"/>
            </a:rPr>
            <a:t>Arhimede</a:t>
          </a:r>
        </a:p>
        <a:p>
          <a:pPr algn="ctr"/>
          <a:r>
            <a:rPr lang="ro-RO" sz="1600" b="0" i="0" noProof="0" dirty="0"/>
            <a:t>Pi se mai numește și constanta lui Arhimede pentru că a fost primul matematician care a calcuvaloarea numărului. În anul 250 î.Hr., Arhimede descoperă câteva numere din șirul de după virgula care succede cifra trei.lat cu cea mai mare acuratețe</a:t>
          </a:r>
          <a:endParaRPr lang="ro-RO" sz="1600" u="sng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</dgm:pt>
    <dgm:pt modelId="{98302F07-D6A9-46A5-9807-EBF6C9F5B2DD}" type="pres">
      <dgm:prSet presAssocID="{082E8A29-955A-4C7C-A174-3E9DCD4DC89B}" presName="node" presStyleLbl="node1" presStyleIdx="0" presStyleCnt="4">
        <dgm:presLayoutVars>
          <dgm:bulletEnabled val="1"/>
        </dgm:presLayoutVars>
      </dgm:prSet>
      <dgm:spPr/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>
        <dgm:presLayoutVars>
          <dgm:bulletEnabled val="1"/>
        </dgm:presLayoutVars>
      </dgm:prSet>
      <dgm:spPr/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>
        <dgm:presLayoutVars>
          <dgm:bulletEnabled val="1"/>
        </dgm:presLayoutVars>
      </dgm:prSet>
      <dgm:spPr/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</dgm:pt>
  </dgm:ptLst>
  <dgm:cxnLst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1197790" y="1200111"/>
          <a:ext cx="4678361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Albert Einstein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 14 martie 1879 se naste Albert Einstein, laureat al Premiului Nobel pentru Fizica (1921), una dintre cele mai stralucite minti ale umanitatii.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322" y="935671"/>
        <a:ext cx="2278137" cy="2807017"/>
      </dsp:txXfrm>
    </dsp:sp>
    <dsp:sp modelId="{DAD9059A-916A-4916-A2A8-B42491568DD3}">
      <dsp:nvSpPr>
        <dsp:cNvPr id="0" name=""/>
        <dsp:cNvSpPr/>
      </dsp:nvSpPr>
      <dsp:spPr>
        <a:xfrm rot="16200000">
          <a:off x="1251207" y="1200111"/>
          <a:ext cx="4678361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Babilonienii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0" i="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Primii care au incercat sa calculeze numarul pi au fost babilonienii.</a:t>
          </a:r>
          <a:endParaRPr lang="ro-RO" sz="1800" b="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451319" y="935671"/>
        <a:ext cx="2278137" cy="2807017"/>
      </dsp:txXfrm>
    </dsp:sp>
    <dsp:sp modelId="{25A33852-3C4B-4406-8856-3A4D6201948C}">
      <dsp:nvSpPr>
        <dsp:cNvPr id="0" name=""/>
        <dsp:cNvSpPr/>
      </dsp:nvSpPr>
      <dsp:spPr>
        <a:xfrm rot="16200000">
          <a:off x="3700206" y="1200111"/>
          <a:ext cx="4678361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Ziua ta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</a:t>
          </a:r>
          <a:r>
            <a:rPr lang="ro-RO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iua ta de naștere se regăsește printre zecimalele numărului pi.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Poți accesa link-ul de mai jos pentru a afla unde este plasată ziua ta de naștere în zecimalele numărului pi</a:t>
          </a:r>
          <a:r>
            <a:rPr lang="ro-RO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050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https://www.piday.org/find-birthday-in-pi/?qday=2&amp;qmonth=3&amp;qyear=2009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900318" y="935671"/>
        <a:ext cx="2278137" cy="2807017"/>
      </dsp:txXfrm>
    </dsp:sp>
    <dsp:sp modelId="{86146B22-5360-4D1B-AC91-3378F10134EE}">
      <dsp:nvSpPr>
        <dsp:cNvPr id="0" name=""/>
        <dsp:cNvSpPr/>
      </dsp:nvSpPr>
      <dsp:spPr>
        <a:xfrm rot="16200000">
          <a:off x="6149204" y="1200111"/>
          <a:ext cx="4678361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Arhimede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0" i="0" kern="1200" noProof="0" dirty="0"/>
            <a:t>Pi se mai numește și constanta lui Arhimede pentru că a fost primul matematician care a calcuvaloarea numărului. În anul 250 î.Hr., Arhimede descoperă câteva numere din șirul de după virgula care succede cifra trei.lat cu cea mai mare acuratețe</a:t>
          </a:r>
          <a:endParaRPr lang="ro-RO" sz="1600" u="sng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7349316" y="935671"/>
        <a:ext cx="2278137" cy="2807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3/14/2021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3/14/2021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3/14/2021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3/14/2021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3/14/2021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ro.wikipedia.org/wiki/Raport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ro.wikipedia.org/wiki/Constant%C4%83_matematic%C4%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.wikipedia.org/wiki/William_Jones_(matematician)" TargetMode="External"/><Relationship Id="rId5" Type="http://schemas.openxmlformats.org/officeDocument/2006/relationships/hyperlink" Target="https://ro.wikipedia.org/wiki/Geometrie_euclidian%C4%83" TargetMode="External"/><Relationship Id="rId4" Type="http://schemas.openxmlformats.org/officeDocument/2006/relationships/hyperlink" Target="https://ro.wikipedia.org/wiki/Cer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/index.php?title=Akira_Haraguchi&amp;action=edit&amp;redlink=1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o.wikipedia.org/wiki/China" TargetMode="External"/><Relationship Id="rId5" Type="http://schemas.openxmlformats.org/officeDocument/2006/relationships/hyperlink" Target="https://ro.wikipedia.org/w/index.php?title=Lu_Chao&amp;action=edit&amp;redlink=1" TargetMode="External"/><Relationship Id="rId4" Type="http://schemas.openxmlformats.org/officeDocument/2006/relationships/hyperlink" Target="https://ro.wikipedia.org/wiki/Guinness_World_Record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imgres?imgurl=http%3A%2F%2Fclipart" TargetMode="External"/><Relationship Id="rId3" Type="http://schemas.openxmlformats.org/officeDocument/2006/relationships/hyperlink" Target="https://www.romaniatv.net/ziua-pi-descoperirea-incredibila-facuta-de-un-matematician-francez-despre-numarul-pi_409055.html" TargetMode="External"/><Relationship Id="rId7" Type="http://schemas.openxmlformats.org/officeDocument/2006/relationships/hyperlink" Target="https://www.google.com/imgres?imgurl=https%3A%2F%2Fcdn.pixabay.com%2Fphoto%2F2020%2F10%2F04%2F19%2F40%2Fpi-5627425_960_720.png&amp;imgrefurl=https%3A%2F%2Fpixabay.com%2Fro%2Fillustrations%2Fpi-matematic%25C4%2583-simbol-num%25C4%2583rul-math" TargetMode="External"/><Relationship Id="rId2" Type="http://schemas.openxmlformats.org/officeDocument/2006/relationships/hyperlink" Target="https://www.tinerama.ro/de-unde-rezulta-numarul-pi-curiozitati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google.com/imgres?imgurl=https%3A%2F%2Fmedia.realitatea.net%2Fmultimedia%2Fimage%2F201803%2Fw728%2Fziua-pi_08160400.jpg&amp;imgrefurl=https%3A%2F%2Fwww.realitatea.net%2Fstiri%2Factual%2F14-martie-" TargetMode="External"/><Relationship Id="rId5" Type="http://schemas.openxmlformats.org/officeDocument/2006/relationships/hyperlink" Target="https://www.google.com/url?sa=i&amp;url=https%3A%2F%2Fm.click.ro%2Fentertainment%2Fstiri-ciudate%2Fsarbatoare-matematica-azi-este-ziua-lui-pi" TargetMode="External"/><Relationship Id="rId4" Type="http://schemas.openxmlformats.org/officeDocument/2006/relationships/hyperlink" Target="https://www.piday.org/pi-explained/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Numărul pi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∏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Andreia Ciobanu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Liceul pedagogic Anastasia Popescu – București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</a:p>
        </p:txBody>
      </p:sp>
      <p:pic>
        <p:nvPicPr>
          <p:cNvPr id="1026" name="Picture 2" descr="Matematică dulce, de ziua lui Pi! - Şcoala Gimnazială 18 „Jean Bart”  Constanţa">
            <a:extLst>
              <a:ext uri="{FF2B5EF4-FFF2-40B4-BE49-F238E27FC236}">
                <a16:creationId xmlns:a16="http://schemas.microsoft.com/office/drawing/2014/main" id="{5B4D0249-6F2F-4817-8277-361A77373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75" y="1454020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Cuprins</a:t>
            </a:r>
            <a:r>
              <a:rPr lang="ro-RO" dirty="0"/>
              <a:t>: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80160" y="2190749"/>
            <a:ext cx="6786065" cy="3986213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generale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Valoare numerică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Ziua numărului pi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Curiozități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Bibliografie</a:t>
            </a:r>
          </a:p>
          <a:p>
            <a:endParaRPr lang="en-US" dirty="0"/>
          </a:p>
        </p:txBody>
      </p:sp>
      <p:pic>
        <p:nvPicPr>
          <p:cNvPr id="1028" name="Picture 4" descr="Free Free Images Of Books, Download Free Clip Art, Free Clip Art on Clipart  Library">
            <a:extLst>
              <a:ext uri="{FF2B5EF4-FFF2-40B4-BE49-F238E27FC236}">
                <a16:creationId xmlns:a16="http://schemas.microsoft.com/office/drawing/2014/main" id="{28086B9A-FF84-4C4D-9644-93522746D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479" y="2982637"/>
            <a:ext cx="4061127" cy="31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iua numărului Pi, celebrată pe plan mondial, pe 14 martie">
            <a:extLst>
              <a:ext uri="{FF2B5EF4-FFF2-40B4-BE49-F238E27FC236}">
                <a16:creationId xmlns:a16="http://schemas.microsoft.com/office/drawing/2014/main" id="{63563903-8B9D-4753-BB4C-4C23DCE29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0" y="6093107"/>
            <a:ext cx="828634" cy="76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generale: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34C6D-A668-4882-BC5E-906FF1F6C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828456"/>
            <a:ext cx="9628632" cy="3986213"/>
          </a:xfrm>
        </p:spPr>
        <p:txBody>
          <a:bodyPr/>
          <a:lstStyle/>
          <a:p>
            <a:pPr marL="457200" lvl="1" indent="0">
              <a:buNone/>
            </a:pPr>
            <a:endParaRPr lang="ro-RO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ro-RO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ro-RO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o-RO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adesea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scris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o-RO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 </a:t>
            </a:r>
            <a:r>
              <a:rPr lang="ro-RO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Constantă matematic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constantă matematică</a:t>
            </a:r>
            <a:r>
              <a:rPr lang="ro-RO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cărei valoare este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o-RO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Rapor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raportul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o-RO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dintre circumferința și diametrul oricărui </a:t>
            </a:r>
            <a:r>
              <a:rPr lang="ro-RO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Cer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cerc</a:t>
            </a:r>
            <a:r>
              <a:rPr lang="ro-RO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într-un </a:t>
            </a:r>
            <a:r>
              <a:rPr lang="ro-RO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Geometrie euclidian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spațiu</a:t>
            </a:r>
            <a:r>
              <a:rPr lang="ro-RO" b="0" i="0" u="none" strike="noStrike" dirty="0">
                <a:solidFill>
                  <a:srgbClr val="6488A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Geometrie euclidian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Geometrie euclidian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ro-RO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Geometrie euclidian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uclidian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o-RO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 aceeași valoare 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ro-RO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 raportul dintre 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aria </a:t>
            </a:r>
            <a:r>
              <a:rPr lang="ro-RO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unui cerc și pătratul razei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sale. </a:t>
            </a:r>
            <a:r>
              <a:rPr lang="ro-RO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Simbolul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fost propus pentru 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prima </a:t>
            </a:r>
            <a:r>
              <a:rPr lang="ro-RO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oară de matematicianul galez </a:t>
            </a:r>
            <a:r>
              <a:rPr lang="ro-RO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William Jones (matematician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</a:t>
            </a:r>
            <a:r>
              <a:rPr lang="ro-RO" b="0" i="0" u="none" strike="noStrike" dirty="0">
                <a:solidFill>
                  <a:srgbClr val="6488A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William Jones (matematician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William Jones (matematician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Jones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o-RO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1706. </a:t>
            </a:r>
            <a:r>
              <a:rPr lang="ro-RO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Valoarea constantei este egală aproximativ cu </a:t>
            </a:r>
            <a:r>
              <a:rPr lang="ro-RO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3,14</a:t>
            </a:r>
            <a:r>
              <a:rPr lang="ro-RO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159 în notația zecimală obișnuită.</a:t>
            </a:r>
          </a:p>
          <a:p>
            <a:pPr marL="457200" lvl="1" indent="0">
              <a:buNone/>
            </a:pP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B79EF6-2083-4381-964C-34CC011B45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391" y="4102316"/>
            <a:ext cx="2509010" cy="2392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Ziua numărului Pi, celebrată pe plan mondial, pe 14 martie">
            <a:extLst>
              <a:ext uri="{FF2B5EF4-FFF2-40B4-BE49-F238E27FC236}">
                <a16:creationId xmlns:a16="http://schemas.microsoft.com/office/drawing/2014/main" id="{2B53E339-9FC7-43E7-BC8A-96060FB2A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0" y="6069496"/>
            <a:ext cx="854212" cy="78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Valoarea numerică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12F8D8-0A15-43EA-909C-830A1FD9D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727" y="3520803"/>
            <a:ext cx="4968969" cy="28394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E7B679-C6CF-49C5-AFF3-6E4ACD7FE2D2}"/>
              </a:ext>
            </a:extLst>
          </p:cNvPr>
          <p:cNvSpPr txBox="1"/>
          <p:nvPr/>
        </p:nvSpPr>
        <p:spPr>
          <a:xfrm>
            <a:off x="331304" y="2040835"/>
            <a:ext cx="64803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Chiar cu mult timp înainte ca valoarea lui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 fie evaluată 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calculatoarele electronice, memorarea unui număr </a:t>
            </a:r>
            <a:r>
              <a:rPr lang="ro-RO" sz="20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cifre a devenit o obsesie a unor oameni. În 2006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Akira Haraguchi — pagină inexistent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Akira </a:t>
            </a:r>
            <a:r>
              <a:rPr lang="ro-RO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Akira Haraguchi — pagină inexistent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Haraguchi</a:t>
            </a:r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un inginer japonez pensionar, s-a lăudat 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reținerea a 100.000 de zecimale exacte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2000" b="0" i="0" baseline="30000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Aceasta nu a fost însă verificată de </a:t>
            </a:r>
            <a:r>
              <a:rPr lang="ro-RO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Guinness World Record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Guinness World Records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Recordul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înregistrat de Guinness la memorarea cifrelor lui </a:t>
            </a:r>
            <a:r>
              <a:rPr lang="el-GR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67.890 de </a:t>
            </a:r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cifre, deținut 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 </a:t>
            </a:r>
            <a:r>
              <a:rPr lang="en-U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Lu Chao — pagină inexistent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 Chao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un student de 24 de ani din</a:t>
            </a:r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Chi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China</a:t>
            </a:r>
            <a:r>
              <a:rPr lang="ro-RO" sz="20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I-au </a:t>
            </a:r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luat 24 de ore și 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minute </a:t>
            </a:r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 recite fără greșeală până 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a 67.890-a </a:t>
            </a:r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cifră zecimală a lui </a:t>
            </a:r>
            <a:r>
              <a:rPr lang="el-GR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Ziua numărului Pi, celebrată pe plan mondial, pe 14 martie">
            <a:extLst>
              <a:ext uri="{FF2B5EF4-FFF2-40B4-BE49-F238E27FC236}">
                <a16:creationId xmlns:a16="http://schemas.microsoft.com/office/drawing/2014/main" id="{083384B5-5B20-43BF-A46B-4F3C5841D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" y="6069495"/>
            <a:ext cx="854213" cy="78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Ziua numărului pi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CB213-7466-4344-9714-66442B78A466}"/>
              </a:ext>
            </a:extLst>
          </p:cNvPr>
          <p:cNvSpPr txBox="1"/>
          <p:nvPr/>
        </p:nvSpPr>
        <p:spPr>
          <a:xfrm>
            <a:off x="636104" y="1828456"/>
            <a:ext cx="64273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Fascinația pentru numărul Pi a intrat și în cultura populară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Poate din cauza simplității definiției sale, conceptul de pi și, mai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ales, </a:t>
            </a:r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expresia sa zecimală.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pătruns în cultura populară într-un grad mult mai mare decât aproape orice altă construcție 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atematică. 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Este, </a:t>
            </a:r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probabil, cel mai semnificativ 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element pe care </a:t>
            </a:r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îl au în comun matematicienii și non-matematicienii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0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În urmă cu 25 de ani ziua de 14 martie a fost declarată de către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Camera </a:t>
            </a:r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Reprezentanților din Statele Unite drept "Ziua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numărului 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Pi" ("The Pi Day"), </a:t>
            </a:r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deoarece această dată 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 calendar se </a:t>
            </a:r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scrie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"3/14</a:t>
            </a:r>
            <a:r>
              <a:rPr lang="ro-RO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 Ziua numărului Pi este celebrată în special în țările anglo-saxone, dar a început de curând să fie sărbătorită și în alte state. 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7CFB10-6F46-4998-B4B2-B6608A3FB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75" y="2649422"/>
            <a:ext cx="4147186" cy="2664217"/>
          </a:xfrm>
          <a:prstGeom prst="rect">
            <a:avLst/>
          </a:prstGeom>
        </p:spPr>
      </p:pic>
      <p:pic>
        <p:nvPicPr>
          <p:cNvPr id="5" name="Picture 2" descr="Ziua numărului Pi, celebrată pe plan mondial, pe 14 martie">
            <a:extLst>
              <a:ext uri="{FF2B5EF4-FFF2-40B4-BE49-F238E27FC236}">
                <a16:creationId xmlns:a16="http://schemas.microsoft.com/office/drawing/2014/main" id="{6C4A7DF3-7483-46EC-A4A9-12BB63763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0" y="6042990"/>
            <a:ext cx="882926" cy="81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Curiozități: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2" descr="Trapezoi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483860"/>
              </p:ext>
            </p:extLst>
          </p:nvPr>
        </p:nvGraphicFramePr>
        <p:xfrm>
          <a:off x="1279525" y="1828455"/>
          <a:ext cx="9629775" cy="4678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Princeton Pi Day &amp; Einstein Birthday Party - Princeton Annual Events -  Princeton Tours | Matematik mizah, Matematik, Mizah">
            <a:extLst>
              <a:ext uri="{FF2B5EF4-FFF2-40B4-BE49-F238E27FC236}">
                <a16:creationId xmlns:a16="http://schemas.microsoft.com/office/drawing/2014/main" id="{79B4A136-B629-473B-85D8-38D106B9F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5011"/>
            <a:ext cx="1152939" cy="11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S 7. Babilon - Secretele ZeilorSecretele Zeilor">
            <a:extLst>
              <a:ext uri="{FF2B5EF4-FFF2-40B4-BE49-F238E27FC236}">
                <a16:creationId xmlns:a16="http://schemas.microsoft.com/office/drawing/2014/main" id="{18C3E293-9E59-4307-A592-D2EE0B4D6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468" y="5401914"/>
            <a:ext cx="1683626" cy="115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icou Personalizat Numarul Pi">
            <a:extLst>
              <a:ext uri="{FF2B5EF4-FFF2-40B4-BE49-F238E27FC236}">
                <a16:creationId xmlns:a16="http://schemas.microsoft.com/office/drawing/2014/main" id="{8E2ED887-2C9E-439A-8750-A8FE99DEB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33" y="1824247"/>
            <a:ext cx="1157909" cy="115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RHIMEDE - legea lui Arhimede, calculul numarului pi, matematica, fizica,  astronomie, inginerie şi filozofie | inventatori.ro">
            <a:extLst>
              <a:ext uri="{FF2B5EF4-FFF2-40B4-BE49-F238E27FC236}">
                <a16:creationId xmlns:a16="http://schemas.microsoft.com/office/drawing/2014/main" id="{AAB7E7C2-CCBC-4D95-BEBA-B8E4BA017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792" y="5320297"/>
            <a:ext cx="1141435" cy="13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Ziua numărului Pi, celebrată pe plan mondial, pe 14 martie">
            <a:extLst>
              <a:ext uri="{FF2B5EF4-FFF2-40B4-BE49-F238E27FC236}">
                <a16:creationId xmlns:a16="http://schemas.microsoft.com/office/drawing/2014/main" id="{8B1D48BF-FD83-4520-A437-4B81B9CF0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" y="6037716"/>
            <a:ext cx="888641" cy="82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CAB0A1-0045-4DD2-B248-B80FF4BF1115}"/>
              </a:ext>
            </a:extLst>
          </p:cNvPr>
          <p:cNvSpPr txBox="1"/>
          <p:nvPr/>
        </p:nvSpPr>
        <p:spPr>
          <a:xfrm>
            <a:off x="490330" y="1828456"/>
            <a:ext cx="111053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>
              <a:hlinkClick r:id="rId2"/>
            </a:endParaRPr>
          </a:p>
          <a:p>
            <a:r>
              <a:rPr lang="en-US" dirty="0">
                <a:hlinkClick r:id="rId2"/>
              </a:rPr>
              <a:t>https://www.tinerama.ro/de-unde-rezulta-numarul-pi-curiozitati/</a:t>
            </a:r>
            <a:endParaRPr lang="ro-RO" dirty="0"/>
          </a:p>
          <a:p>
            <a:r>
              <a:rPr lang="en-US" dirty="0">
                <a:hlinkClick r:id="rId3"/>
              </a:rPr>
              <a:t>https://www.romaniatv.net/ziua-pi-descoperirea-incredibila-facuta-de-un-matematician-francez-despre-numarul-pi_409055.html</a:t>
            </a:r>
            <a:endParaRPr lang="ro-RO" dirty="0"/>
          </a:p>
          <a:p>
            <a:r>
              <a:rPr lang="en-US" dirty="0">
                <a:hlinkClick r:id="rId4"/>
              </a:rPr>
              <a:t>https://www.piday.org/pi-explained/</a:t>
            </a:r>
            <a:endParaRPr lang="ro-RO" dirty="0"/>
          </a:p>
          <a:p>
            <a:r>
              <a:rPr lang="en-US" dirty="0">
                <a:hlinkClick r:id="rId5"/>
              </a:rPr>
              <a:t>https://www.google.com/url?sa=i&amp;url=https%3A%2F%2Fm.click.ro%2Fentertainment%2Fstiri-ciudate%2Fsarbatoare-matematica-azi-este-ziua-lui-pi</a:t>
            </a:r>
            <a:endParaRPr lang="ro-RO" dirty="0"/>
          </a:p>
          <a:p>
            <a:r>
              <a:rPr lang="ro-RO" dirty="0">
                <a:hlinkClick r:id="rId6"/>
              </a:rPr>
              <a:t>https://www.google.com/imgres?imgurl=https%3A%2F%2Fmedia.realitatea.net%2Fmultimedia%2Fimage%2F201803%2Fw728%2Fziua-pi_08160400.jpg&amp;imgrefurl=https%3A%2F%2Fwww.realitatea.net%2Fstiri%2Factual%2F14-martie-</a:t>
            </a:r>
            <a:endParaRPr lang="ro-RO" dirty="0"/>
          </a:p>
          <a:p>
            <a:r>
              <a:rPr lang="en-US" dirty="0">
                <a:hlinkClick r:id="rId7"/>
              </a:rPr>
              <a:t>https://www.google.com/imgres?imgurl=https%3A%2F%2Fcdn.pixabay.com%2Fphoto%2F2020%2F10%2F04%2F19%2F40%2Fpi-5627425_960_720.png&amp;imgrefurl=https%3A%2F%2Fpixabay.com%2Fro%2Fillustrations%2Fpi-matematic%25C4%2583-simbol-num%25C4%2583rul-math</a:t>
            </a:r>
            <a:endParaRPr lang="ro-RO" dirty="0"/>
          </a:p>
          <a:p>
            <a:r>
              <a:rPr lang="ro-RO" dirty="0">
                <a:hlinkClick r:id="rId8"/>
              </a:rPr>
              <a:t>https://www.google.com/imgres?imgurl=http%3A%2F%2Fclipart</a:t>
            </a:r>
            <a:endParaRPr lang="ro-RO" dirty="0"/>
          </a:p>
          <a:p>
            <a:endParaRPr lang="ro-RO" dirty="0"/>
          </a:p>
        </p:txBody>
      </p:sp>
      <p:pic>
        <p:nvPicPr>
          <p:cNvPr id="4" name="Picture 2" descr="Ziua numărului Pi, celebrată pe plan mondial, pe 14 martie">
            <a:extLst>
              <a:ext uri="{FF2B5EF4-FFF2-40B4-BE49-F238E27FC236}">
                <a16:creationId xmlns:a16="http://schemas.microsoft.com/office/drawing/2014/main" id="{4A4A57EA-7105-41E0-AB4A-3B8D15B5C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" y="5700091"/>
            <a:ext cx="1254401" cy="115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90</TotalTime>
  <Words>689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Educational subjects 16x9</vt:lpstr>
      <vt:lpstr>Numărul pi (∏)</vt:lpstr>
      <vt:lpstr>Cuprins:</vt:lpstr>
      <vt:lpstr>Date generale:</vt:lpstr>
      <vt:lpstr>Valoarea numerică</vt:lpstr>
      <vt:lpstr>Ziua numărului pi</vt:lpstr>
      <vt:lpstr>Curiozități:</vt:lpstr>
      <vt:lpstr>Bibliografie: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Numărul pi (∏)</dc:title>
  <dc:creator>Andreia</dc:creator>
  <cp:lastModifiedBy>Andreia</cp:lastModifiedBy>
  <cp:revision>9</cp:revision>
  <dcterms:created xsi:type="dcterms:W3CDTF">2021-03-14T09:11:26Z</dcterms:created>
  <dcterms:modified xsi:type="dcterms:W3CDTF">2021-03-14T10:50:39Z</dcterms:modified>
</cp:coreProperties>
</file>